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26" r:id="rId2"/>
    <p:sldMasterId id="2147483738" r:id="rId3"/>
  </p:sldMasterIdLst>
  <p:notesMasterIdLst>
    <p:notesMasterId r:id="rId14"/>
  </p:notesMasterIdLst>
  <p:sldIdLst>
    <p:sldId id="256" r:id="rId4"/>
    <p:sldId id="390" r:id="rId5"/>
    <p:sldId id="394" r:id="rId6"/>
    <p:sldId id="393" r:id="rId7"/>
    <p:sldId id="411" r:id="rId8"/>
    <p:sldId id="265" r:id="rId9"/>
    <p:sldId id="410" r:id="rId10"/>
    <p:sldId id="257" r:id="rId11"/>
    <p:sldId id="408" r:id="rId12"/>
    <p:sldId id="409"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0"/>
    <p:restoredTop sz="94595"/>
  </p:normalViewPr>
  <p:slideViewPr>
    <p:cSldViewPr snapToGrid="0" snapToObjects="1">
      <p:cViewPr varScale="1">
        <p:scale>
          <a:sx n="72" d="100"/>
          <a:sy n="72" d="100"/>
        </p:scale>
        <p:origin x="216"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32A82-A27B-9047-8EB2-98E47A344CE3}" type="datetimeFigureOut">
              <a:rPr lang="nl-NL" smtClean="0"/>
              <a:t>02-12-2021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AD24E-54D7-8B43-99DF-A9688E89E264}" type="slidenum">
              <a:rPr lang="nl-NL" smtClean="0"/>
              <a:t>‹nr.›</a:t>
            </a:fld>
            <a:endParaRPr lang="nl-NL"/>
          </a:p>
        </p:txBody>
      </p:sp>
    </p:spTree>
    <p:extLst>
      <p:ext uri="{BB962C8B-B14F-4D97-AF65-F5344CB8AC3E}">
        <p14:creationId xmlns:p14="http://schemas.microsoft.com/office/powerpoint/2010/main" val="350526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0EDD1-89D7-4787-964B-42E940F527F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90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6F0D3-3030-A548-B546-E09884D90E4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0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0EDD1-89D7-4787-964B-42E940F527F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19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12/2/21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164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12/2/21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4287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12/2/21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8351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D04DE-392E-6E44-B96B-72E14A38255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CA05C62-F4EC-7B4C-BF18-224922BA3F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33F5AD1-E06D-EF46-B171-E1362D41A782}"/>
              </a:ext>
            </a:extLst>
          </p:cNvPr>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Tijdelijke aanduiding voor voettekst 4">
            <a:extLst>
              <a:ext uri="{FF2B5EF4-FFF2-40B4-BE49-F238E27FC236}">
                <a16:creationId xmlns:a16="http://schemas.microsoft.com/office/drawing/2014/main" id="{CB6B98BA-DC11-B944-A19B-DA7436A4A0B2}"/>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7594639-E0CE-6244-A00A-23EC51860E00}"/>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97826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89E54-86D2-9649-8EAF-72FBB7B29EF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1DC0FCF-7F33-6D47-BFB0-F92CA54EEF8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5C1001-501B-E848-957C-C4E7FBFAE69E}"/>
              </a:ext>
            </a:extLst>
          </p:cNvPr>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Tijdelijke aanduiding voor voettekst 4">
            <a:extLst>
              <a:ext uri="{FF2B5EF4-FFF2-40B4-BE49-F238E27FC236}">
                <a16:creationId xmlns:a16="http://schemas.microsoft.com/office/drawing/2014/main" id="{D4D56563-9434-324B-8A81-786EDEDF70F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B586B4EA-AF9D-C541-9240-231FADCE724F}"/>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720863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CA74A-BAB8-B840-AF7B-87920B509D8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84C4380-2C96-5948-AE00-D87256479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38E829-6B12-B740-BD4A-5B91922FAE77}"/>
              </a:ext>
            </a:extLst>
          </p:cNvPr>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Tijdelijke aanduiding voor voettekst 4">
            <a:extLst>
              <a:ext uri="{FF2B5EF4-FFF2-40B4-BE49-F238E27FC236}">
                <a16:creationId xmlns:a16="http://schemas.microsoft.com/office/drawing/2014/main" id="{2203E7E6-01C4-3044-803C-8407D2C0653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2A8A7D8-EA5B-3F4C-A97F-95D81F71ED9E}"/>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7195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05E08-BA81-BD4F-A010-AA419643980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21612E9-1E61-3341-B56F-A07A2979AE6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65A59C9-602A-CE4B-984F-837A2A08B75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067E957-1955-ED43-B869-7911BECE13FB}"/>
              </a:ext>
            </a:extLst>
          </p:cNvPr>
          <p:cNvSpPr>
            <a:spLocks noGrp="1"/>
          </p:cNvSpPr>
          <p:nvPr>
            <p:ph type="dt" sz="half" idx="10"/>
          </p:nvPr>
        </p:nvSpPr>
        <p:spPr/>
        <p:txBody>
          <a:bodyPr/>
          <a:lstStyle/>
          <a:p>
            <a:fld id="{B61BEF0D-F0BB-DE4B-95CE-6DB70DBA9567}" type="datetimeFigureOut">
              <a:rPr lang="en-US" smtClean="0"/>
              <a:pPr/>
              <a:t>12/2/21</a:t>
            </a:fld>
            <a:endParaRPr lang="en-US"/>
          </a:p>
        </p:txBody>
      </p:sp>
      <p:sp>
        <p:nvSpPr>
          <p:cNvPr id="6" name="Tijdelijke aanduiding voor voettekst 5">
            <a:extLst>
              <a:ext uri="{FF2B5EF4-FFF2-40B4-BE49-F238E27FC236}">
                <a16:creationId xmlns:a16="http://schemas.microsoft.com/office/drawing/2014/main" id="{C62B48B1-9A09-EF42-9DA9-3B8A62B9244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9784948-BBF4-4642-BF45-B4953190AB4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47278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EB838-80D8-AC4F-8556-50489D4F3AA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3E3AF10-1B66-CF4F-A055-4A53A7B2E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7F08FF3-4A2C-3649-84F6-05D1DC7B5C0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E0F5524-D41F-1F4D-8C96-A428C5E6E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6056C3A-ACF8-A94B-9E6F-FFA3581772D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AF1BE41-CFA5-CA43-AC93-95287540F4B3}"/>
              </a:ext>
            </a:extLst>
          </p:cNvPr>
          <p:cNvSpPr>
            <a:spLocks noGrp="1"/>
          </p:cNvSpPr>
          <p:nvPr>
            <p:ph type="dt" sz="half" idx="10"/>
          </p:nvPr>
        </p:nvSpPr>
        <p:spPr/>
        <p:txBody>
          <a:bodyPr/>
          <a:lstStyle/>
          <a:p>
            <a:fld id="{B61BEF0D-F0BB-DE4B-95CE-6DB70DBA9567}" type="datetimeFigureOut">
              <a:rPr lang="en-US" smtClean="0"/>
              <a:pPr/>
              <a:t>12/2/21</a:t>
            </a:fld>
            <a:endParaRPr lang="en-US"/>
          </a:p>
        </p:txBody>
      </p:sp>
      <p:sp>
        <p:nvSpPr>
          <p:cNvPr id="8" name="Tijdelijke aanduiding voor voettekst 7">
            <a:extLst>
              <a:ext uri="{FF2B5EF4-FFF2-40B4-BE49-F238E27FC236}">
                <a16:creationId xmlns:a16="http://schemas.microsoft.com/office/drawing/2014/main" id="{694FF3F3-4694-C443-B008-F3F470FE7C3E}"/>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CE749E9C-E0D7-2E48-BC6D-71CEBCEC3ECB}"/>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16683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45006-B765-9A4C-9FCB-5D86BDC664A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59FC4D9-9012-4149-902D-8646107446E5}"/>
              </a:ext>
            </a:extLst>
          </p:cNvPr>
          <p:cNvSpPr>
            <a:spLocks noGrp="1"/>
          </p:cNvSpPr>
          <p:nvPr>
            <p:ph type="dt" sz="half" idx="10"/>
          </p:nvPr>
        </p:nvSpPr>
        <p:spPr/>
        <p:txBody>
          <a:bodyPr/>
          <a:lstStyle/>
          <a:p>
            <a:fld id="{B61BEF0D-F0BB-DE4B-95CE-6DB70DBA9567}" type="datetimeFigureOut">
              <a:rPr lang="en-US" smtClean="0"/>
              <a:pPr/>
              <a:t>12/2/21</a:t>
            </a:fld>
            <a:endParaRPr lang="en-US"/>
          </a:p>
        </p:txBody>
      </p:sp>
      <p:sp>
        <p:nvSpPr>
          <p:cNvPr id="4" name="Tijdelijke aanduiding voor voettekst 3">
            <a:extLst>
              <a:ext uri="{FF2B5EF4-FFF2-40B4-BE49-F238E27FC236}">
                <a16:creationId xmlns:a16="http://schemas.microsoft.com/office/drawing/2014/main" id="{D51827CC-6A9F-9641-B1E3-E4E79E5A4F7B}"/>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8B32B184-33C6-0945-88BC-B63272CDB45F}"/>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944108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55818BB-CDBB-0341-8537-80E477AE5E50}"/>
              </a:ext>
            </a:extLst>
          </p:cNvPr>
          <p:cNvSpPr>
            <a:spLocks noGrp="1"/>
          </p:cNvSpPr>
          <p:nvPr>
            <p:ph type="dt" sz="half" idx="10"/>
          </p:nvPr>
        </p:nvSpPr>
        <p:spPr/>
        <p:txBody>
          <a:bodyPr/>
          <a:lstStyle/>
          <a:p>
            <a:fld id="{B61BEF0D-F0BB-DE4B-95CE-6DB70DBA9567}" type="datetimeFigureOut">
              <a:rPr lang="en-US" smtClean="0"/>
              <a:pPr/>
              <a:t>12/2/21</a:t>
            </a:fld>
            <a:endParaRPr lang="en-US"/>
          </a:p>
        </p:txBody>
      </p:sp>
      <p:sp>
        <p:nvSpPr>
          <p:cNvPr id="3" name="Tijdelijke aanduiding voor voettekst 2">
            <a:extLst>
              <a:ext uri="{FF2B5EF4-FFF2-40B4-BE49-F238E27FC236}">
                <a16:creationId xmlns:a16="http://schemas.microsoft.com/office/drawing/2014/main" id="{7FD8C83C-39E2-6F44-8844-A3A18860105E}"/>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92F8450E-B102-4C44-8B95-EDDA7CE7249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959846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D812E-A669-BD4C-B338-0D224478C85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8AFF17A-92C5-B946-954F-5484C92720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3BB3627-09C3-614F-87CB-DF2B55591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C6F92D-758F-E744-99EA-F5D35B2E58F5}"/>
              </a:ext>
            </a:extLst>
          </p:cNvPr>
          <p:cNvSpPr>
            <a:spLocks noGrp="1"/>
          </p:cNvSpPr>
          <p:nvPr>
            <p:ph type="dt" sz="half" idx="10"/>
          </p:nvPr>
        </p:nvSpPr>
        <p:spPr/>
        <p:txBody>
          <a:bodyPr/>
          <a:lstStyle/>
          <a:p>
            <a:fld id="{42A54C80-263E-416B-A8E0-580EDEADCBDC}" type="datetimeFigureOut">
              <a:rPr lang="en-US" smtClean="0"/>
              <a:t>12/2/21</a:t>
            </a:fld>
            <a:endParaRPr lang="en-US"/>
          </a:p>
        </p:txBody>
      </p:sp>
      <p:sp>
        <p:nvSpPr>
          <p:cNvPr id="6" name="Tijdelijke aanduiding voor voettekst 5">
            <a:extLst>
              <a:ext uri="{FF2B5EF4-FFF2-40B4-BE49-F238E27FC236}">
                <a16:creationId xmlns:a16="http://schemas.microsoft.com/office/drawing/2014/main" id="{58CEE982-BD26-8C49-A775-D0F9DC2AE1EE}"/>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FF63937F-03D1-F04B-A6FE-1EDD952703F0}"/>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314618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12/2/21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388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89196-9DB8-D44C-B1F3-3A7667A942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238F196-D208-2D4F-BFD3-4FA043AFF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136F1FB-6F16-394C-BF88-1922DE2B1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5EDB99-932E-9340-8A95-ABEB208025D7}"/>
              </a:ext>
            </a:extLst>
          </p:cNvPr>
          <p:cNvSpPr>
            <a:spLocks noGrp="1"/>
          </p:cNvSpPr>
          <p:nvPr>
            <p:ph type="dt" sz="half" idx="10"/>
          </p:nvPr>
        </p:nvSpPr>
        <p:spPr/>
        <p:txBody>
          <a:bodyPr/>
          <a:lstStyle/>
          <a:p>
            <a:fld id="{B61BEF0D-F0BB-DE4B-95CE-6DB70DBA9567}" type="datetimeFigureOut">
              <a:rPr lang="en-US" smtClean="0"/>
              <a:pPr/>
              <a:t>12/2/21</a:t>
            </a:fld>
            <a:endParaRPr lang="en-US"/>
          </a:p>
        </p:txBody>
      </p:sp>
      <p:sp>
        <p:nvSpPr>
          <p:cNvPr id="6" name="Tijdelijke aanduiding voor voettekst 5">
            <a:extLst>
              <a:ext uri="{FF2B5EF4-FFF2-40B4-BE49-F238E27FC236}">
                <a16:creationId xmlns:a16="http://schemas.microsoft.com/office/drawing/2014/main" id="{08F44365-8DC9-8E40-8109-CF63B4B03D6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E78BFE93-C275-FF41-9D23-37D50353BF4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476897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B0FEF-66A7-AB4D-BEFC-949E71FBA83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515DA7-2C55-B947-AFA3-1E1EAC9D1F8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B19B25-CEBB-7348-8600-5DE14E54B394}"/>
              </a:ext>
            </a:extLst>
          </p:cNvPr>
          <p:cNvSpPr>
            <a:spLocks noGrp="1"/>
          </p:cNvSpPr>
          <p:nvPr>
            <p:ph type="dt" sz="half" idx="10"/>
          </p:nvPr>
        </p:nvSpPr>
        <p:spPr/>
        <p:txBody>
          <a:bodyPr/>
          <a:lstStyle/>
          <a:p>
            <a:fld id="{55C6B4A9-1611-4792-9094-5F34BCA07E0B}" type="datetimeFigureOut">
              <a:rPr lang="en-US" smtClean="0"/>
              <a:t>12/2/21</a:t>
            </a:fld>
            <a:endParaRPr lang="en-US"/>
          </a:p>
        </p:txBody>
      </p:sp>
      <p:sp>
        <p:nvSpPr>
          <p:cNvPr id="5" name="Tijdelijke aanduiding voor voettekst 4">
            <a:extLst>
              <a:ext uri="{FF2B5EF4-FFF2-40B4-BE49-F238E27FC236}">
                <a16:creationId xmlns:a16="http://schemas.microsoft.com/office/drawing/2014/main" id="{21B897C3-F264-DD4C-BC85-43570FD89F1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2B7A355-F8F2-A445-A4D4-2E1FA5B52DB9}"/>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3871271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F9B42B6-7A6E-8D44-8728-76FCCE612B9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9C06A6B-BDC8-4544-8B24-658C38EA2D3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6A2A87-4FDC-4543-8B22-4ECEFDA63BD0}"/>
              </a:ext>
            </a:extLst>
          </p:cNvPr>
          <p:cNvSpPr>
            <a:spLocks noGrp="1"/>
          </p:cNvSpPr>
          <p:nvPr>
            <p:ph type="dt" sz="half" idx="10"/>
          </p:nvPr>
        </p:nvSpPr>
        <p:spPr/>
        <p:txBody>
          <a:bodyPr/>
          <a:lstStyle/>
          <a:p>
            <a:fld id="{B61BEF0D-F0BB-DE4B-95CE-6DB70DBA9567}" type="datetimeFigureOut">
              <a:rPr lang="en-US" smtClean="0"/>
              <a:pPr/>
              <a:t>12/2/21</a:t>
            </a:fld>
            <a:endParaRPr lang="en-US"/>
          </a:p>
        </p:txBody>
      </p:sp>
      <p:sp>
        <p:nvSpPr>
          <p:cNvPr id="5" name="Tijdelijke aanduiding voor voettekst 4">
            <a:extLst>
              <a:ext uri="{FF2B5EF4-FFF2-40B4-BE49-F238E27FC236}">
                <a16:creationId xmlns:a16="http://schemas.microsoft.com/office/drawing/2014/main" id="{D692282C-D8A3-C34C-9FFB-AE6A1E16239B}"/>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F802320-CE4A-5047-840D-0A983F7F38B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237611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4FABF-EBCD-554F-8A1C-8D090357D6A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7D7B3A9-305A-BB42-A55E-F54A78DFE60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2263234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70952-F8CC-994D-8946-07024D86DE26}"/>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287039-3839-9842-88D4-18E2FCFF16CA}"/>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47645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76696-3B94-6446-80CB-9A9B0589146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0909B75-5EEA-914F-B246-F67AAE56D76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792220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20368E-8C54-D148-BBD7-B0822959FB9D}"/>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0B710D-44BF-0544-98D3-865211DCBC7D}"/>
              </a:ext>
            </a:extLst>
          </p:cNvPr>
          <p:cNvSpPr>
            <a:spLocks noGrp="1"/>
          </p:cNvSpPr>
          <p:nvPr>
            <p:ph sz="half" idx="1"/>
          </p:nvPr>
        </p:nvSpPr>
        <p:spPr>
          <a:xfrm>
            <a:off x="838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69993AD-9305-5047-BD0B-A7D2481F22D8}"/>
              </a:ext>
            </a:extLst>
          </p:cNvPr>
          <p:cNvSpPr>
            <a:spLocks noGrp="1"/>
          </p:cNvSpPr>
          <p:nvPr>
            <p:ph sz="half" idx="2"/>
          </p:nvPr>
        </p:nvSpPr>
        <p:spPr>
          <a:xfrm>
            <a:off x="6172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15932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DAA00-14EA-6B47-8A38-D1962CB3ACC8}"/>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E382850-3962-784F-B071-5AAE7EF076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BAB0715-1742-6A43-B99B-49CE9580EA9E}"/>
              </a:ext>
            </a:extLst>
          </p:cNvPr>
          <p:cNvSpPr>
            <a:spLocks noGrp="1"/>
          </p:cNvSpPr>
          <p:nvPr>
            <p:ph sz="half" idx="2"/>
          </p:nvPr>
        </p:nvSpPr>
        <p:spPr>
          <a:xfrm>
            <a:off x="839788" y="2505075"/>
            <a:ext cx="5157787"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C0961E5-2AA2-8942-9329-005D90D436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1270247-BAFF-A447-9E5A-0B099E8FA371}"/>
              </a:ext>
            </a:extLst>
          </p:cNvPr>
          <p:cNvSpPr>
            <a:spLocks noGrp="1"/>
          </p:cNvSpPr>
          <p:nvPr>
            <p:ph sz="quarter" idx="4"/>
          </p:nvPr>
        </p:nvSpPr>
        <p:spPr>
          <a:xfrm>
            <a:off x="6172200" y="2505075"/>
            <a:ext cx="5183188"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59744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47339-89A1-414D-9C8E-443612C438E1}"/>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1042642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67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12/2/21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35622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9060F-D20D-7F47-AD36-FAAAB72915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9CD2E92-FA70-8D4E-85ED-2E5B6565EB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A3360BA-9596-924B-8866-1B51A3A46F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099193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7ADB8-608C-2B4B-8D2A-B1ACB82259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0160194-ABD2-654C-8FD1-810EFF81B91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F00CC0B-BDED-6A4F-843A-B2D70EA4B3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438171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4C3C6-95BC-3140-ABD5-78E86EF472EF}"/>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7CAB260-4377-5F41-96DD-4BF8A5331E69}"/>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07232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D4A043-5F87-3E4F-9FF5-883F80965B9A}"/>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AE6FB36-82BA-4140-B5DB-521C0295EAF3}"/>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8918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12/2/21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9587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12/2/21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28130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12/2/21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9366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12/2/21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15109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12/2/21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76315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12/2/21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6379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12/2/21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081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F4FC06-FCBF-C949-A0C5-E5AAE27A7B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95A2D6C-CB97-E748-A7A0-14146735B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3786B2-E7B1-4E42-BF86-210D9FF53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12/2/21</a:t>
            </a:fld>
            <a:endParaRPr lang="en-US"/>
          </a:p>
        </p:txBody>
      </p:sp>
      <p:sp>
        <p:nvSpPr>
          <p:cNvPr id="5" name="Tijdelijke aanduiding voor voettekst 4">
            <a:extLst>
              <a:ext uri="{FF2B5EF4-FFF2-40B4-BE49-F238E27FC236}">
                <a16:creationId xmlns:a16="http://schemas.microsoft.com/office/drawing/2014/main" id="{6C9601CC-CCCC-2540-B340-A36E8F0476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76126430-C823-4342-991C-45CA8C975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42085682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3054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deondernemer.nl/corona/maatregelen/neuropsycholoog-erik-scherder-niet-sporten-17-uur-dan-onder-werktijd-sportscholen-dicht~346120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d.nl/gezond/onderzoekers-doen-opmerkelijke-ontdekking-bepaalt-voeding-hoe-ziek-je-wordt-van-corona~adcd294a/" TargetMode="External"/><Relationship Id="rId7" Type="http://schemas.openxmlformats.org/officeDocument/2006/relationships/hyperlink" Target="https://www.vmt.nl/49262/opinie-verbreed-voedingsbeleid-in-tijden-van-pandemie"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voedingscentrum.nl/nl/service/vraag-en-antwoord/gezonde-voeding-en-voedingsstoffen/beschermt-extra-vitamine-d-mij-tegen-luchtweginfecties-zoals-corona-.aspx" TargetMode="External"/><Relationship Id="rId5" Type="http://schemas.openxmlformats.org/officeDocument/2006/relationships/hyperlink" Target="https://www.quest.nl/mens/voeding/a34246234/voeding-vitamine-d-coronavirus/" TargetMode="External"/><Relationship Id="rId4" Type="http://schemas.openxmlformats.org/officeDocument/2006/relationships/hyperlink" Target="https://gezondidee.mumc.nl/gezond-eten/corona-en-voeding-feiten-fabel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outu.be/FMwu3fjum1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vmt.nl/50266/voedingsdeskundigen-ontwikkelen-vegan-schijf-van-vijf" TargetMode="External"/><Relationship Id="rId2" Type="http://schemas.openxmlformats.org/officeDocument/2006/relationships/hyperlink" Target="https://www.vmt.nl/51767/universiteit-maastricht-dagelijkse-consumptie-van-drinkbare-groente-en-fruitmixen-verhoogt-weestand-tegen-hart-en-vaatziekten"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youtu.be/RvsZgcyq420"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424BC2-E3AA-2D4A-8A8A-5BFEC72ACE96}"/>
              </a:ext>
            </a:extLst>
          </p:cNvPr>
          <p:cNvSpPr>
            <a:spLocks noGrp="1"/>
          </p:cNvSpPr>
          <p:nvPr>
            <p:ph type="ctrTitle"/>
          </p:nvPr>
        </p:nvSpPr>
        <p:spPr>
          <a:xfrm>
            <a:off x="5289754" y="639097"/>
            <a:ext cx="6253317" cy="3686015"/>
          </a:xfrm>
        </p:spPr>
        <p:txBody>
          <a:bodyPr>
            <a:normAutofit/>
          </a:bodyPr>
          <a:lstStyle/>
          <a:p>
            <a:r>
              <a:rPr lang="nl-NL" dirty="0"/>
              <a:t>Lifestyle</a:t>
            </a:r>
          </a:p>
        </p:txBody>
      </p:sp>
      <p:sp>
        <p:nvSpPr>
          <p:cNvPr id="3" name="Ondertitel 2">
            <a:extLst>
              <a:ext uri="{FF2B5EF4-FFF2-40B4-BE49-F238E27FC236}">
                <a16:creationId xmlns:a16="http://schemas.microsoft.com/office/drawing/2014/main" id="{BBACA3B7-99D5-4D42-9E8B-C4B8AAEC61C8}"/>
              </a:ext>
            </a:extLst>
          </p:cNvPr>
          <p:cNvSpPr>
            <a:spLocks noGrp="1"/>
          </p:cNvSpPr>
          <p:nvPr>
            <p:ph type="subTitle" idx="1"/>
          </p:nvPr>
        </p:nvSpPr>
        <p:spPr>
          <a:xfrm>
            <a:off x="5289753" y="4672739"/>
            <a:ext cx="6269347" cy="1021498"/>
          </a:xfrm>
        </p:spPr>
        <p:txBody>
          <a:bodyPr>
            <a:normAutofit/>
          </a:bodyPr>
          <a:lstStyle/>
          <a:p>
            <a:pPr>
              <a:lnSpc>
                <a:spcPct val="100000"/>
              </a:lnSpc>
            </a:pPr>
            <a:r>
              <a:rPr lang="nl-NL" dirty="0">
                <a:solidFill>
                  <a:schemeClr val="tx1">
                    <a:lumMod val="85000"/>
                    <a:lumOff val="15000"/>
                  </a:schemeClr>
                </a:solidFill>
              </a:rPr>
              <a:t>Trends op gebied van leefstijl</a:t>
            </a:r>
            <a:endParaRPr lang="nl-NL">
              <a:solidFill>
                <a:schemeClr val="tx1">
                  <a:lumMod val="85000"/>
                  <a:lumOff val="15000"/>
                </a:schemeClr>
              </a:solidFill>
            </a:endParaRPr>
          </a:p>
          <a:p>
            <a:pPr>
              <a:lnSpc>
                <a:spcPct val="100000"/>
              </a:lnSpc>
            </a:pPr>
            <a:r>
              <a:rPr lang="nl-NL" dirty="0">
                <a:solidFill>
                  <a:schemeClr val="tx1">
                    <a:lumMod val="85000"/>
                    <a:lumOff val="15000"/>
                  </a:schemeClr>
                </a:solidFill>
              </a:rPr>
              <a:t>Leerjaar 2, periode 2, week 3</a:t>
            </a:r>
            <a:endParaRPr lang="nl-NL">
              <a:solidFill>
                <a:schemeClr val="tx1">
                  <a:lumMod val="85000"/>
                  <a:lumOff val="15000"/>
                </a:schemeClr>
              </a:solidFill>
            </a:endParaRPr>
          </a:p>
        </p:txBody>
      </p:sp>
      <p:pic>
        <p:nvPicPr>
          <p:cNvPr id="6" name="Afbeelding 5" descr="Personen die door een moderne tunnel lopen met bewegingsonscherpte">
            <a:extLst>
              <a:ext uri="{FF2B5EF4-FFF2-40B4-BE49-F238E27FC236}">
                <a16:creationId xmlns:a16="http://schemas.microsoft.com/office/drawing/2014/main" id="{9879D66E-4F59-9F41-A271-14FA69DD0840}"/>
              </a:ext>
            </a:extLst>
          </p:cNvPr>
          <p:cNvPicPr>
            <a:picLocks noChangeAspect="1"/>
          </p:cNvPicPr>
          <p:nvPr/>
        </p:nvPicPr>
        <p:blipFill rotWithShape="1">
          <a:blip r:embed="rId2"/>
          <a:srcRect l="30486" r="24397" b="-2"/>
          <a:stretch/>
        </p:blipFill>
        <p:spPr>
          <a:xfrm>
            <a:off x="-1" y="1"/>
            <a:ext cx="4635315" cy="6857999"/>
          </a:xfrm>
          <a:prstGeom prst="rect">
            <a:avLst/>
          </a:prstGeom>
        </p:spPr>
      </p:pic>
      <p:cxnSp>
        <p:nvCxnSpPr>
          <p:cNvPr id="25" name="Straight Connector 24">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57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vrouw&#10;&#10;Automatisch gegenereerde beschrijving">
            <a:extLst>
              <a:ext uri="{FF2B5EF4-FFF2-40B4-BE49-F238E27FC236}">
                <a16:creationId xmlns:a16="http://schemas.microsoft.com/office/drawing/2014/main" id="{9D15F5C0-73BD-CC4A-ABAA-798AFEC3CF47}"/>
              </a:ext>
            </a:extLst>
          </p:cNvPr>
          <p:cNvPicPr>
            <a:picLocks noGrp="1" noChangeAspect="1"/>
          </p:cNvPicPr>
          <p:nvPr>
            <p:ph idx="1"/>
          </p:nvPr>
        </p:nvPicPr>
        <p:blipFill rotWithShape="1">
          <a:blip r:embed="rId2"/>
          <a:srcRect t="22054" b="2169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659DEF8-C69B-4844-9477-97CFF355B8C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Lenigheid</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25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839BF-113C-C447-93BA-1B26BF33AB07}"/>
              </a:ext>
            </a:extLst>
          </p:cNvPr>
          <p:cNvSpPr>
            <a:spLocks noGrp="1"/>
          </p:cNvSpPr>
          <p:nvPr>
            <p:ph type="title"/>
          </p:nvPr>
        </p:nvSpPr>
        <p:spPr/>
        <p:txBody>
          <a:bodyPr/>
          <a:lstStyle/>
          <a:p>
            <a:r>
              <a:rPr lang="nl-NL" dirty="0"/>
              <a:t>Leerdoelen vandaag</a:t>
            </a:r>
          </a:p>
        </p:txBody>
      </p:sp>
      <p:sp>
        <p:nvSpPr>
          <p:cNvPr id="3" name="Tijdelijke aanduiding voor inhoud 2">
            <a:extLst>
              <a:ext uri="{FF2B5EF4-FFF2-40B4-BE49-F238E27FC236}">
                <a16:creationId xmlns:a16="http://schemas.microsoft.com/office/drawing/2014/main" id="{DD490468-5E1B-2A40-9B7A-9AEA707A5B22}"/>
              </a:ext>
            </a:extLst>
          </p:cNvPr>
          <p:cNvSpPr>
            <a:spLocks noGrp="1"/>
          </p:cNvSpPr>
          <p:nvPr>
            <p:ph idx="1"/>
          </p:nvPr>
        </p:nvSpPr>
        <p:spPr/>
        <p:txBody>
          <a:bodyPr/>
          <a:lstStyle/>
          <a:p>
            <a:pPr marL="457200" indent="-457200">
              <a:buFont typeface="+mj-lt"/>
              <a:buAutoNum type="arabicPeriod"/>
            </a:pPr>
            <a:r>
              <a:rPr lang="nl-NL" dirty="0"/>
              <a:t>Je snapt hoe je op basis van goede bronnen een mening vormt</a:t>
            </a:r>
          </a:p>
          <a:p>
            <a:pPr marL="457200" indent="-457200">
              <a:buFont typeface="+mj-lt"/>
              <a:buAutoNum type="arabicPeriod"/>
            </a:pPr>
            <a:r>
              <a:rPr lang="nl-NL" dirty="0"/>
              <a:t>Je kunt trends en hypes benoemen op het gebied van gezondheid en leefstijl</a:t>
            </a:r>
          </a:p>
          <a:p>
            <a:pPr marL="457200" indent="-457200">
              <a:buFont typeface="+mj-lt"/>
              <a:buAutoNum type="arabicPeriod"/>
            </a:pPr>
            <a:r>
              <a:rPr lang="nl-NL" dirty="0"/>
              <a:t>Je kunt de relatie leggen met elementen uit de </a:t>
            </a:r>
            <a:r>
              <a:rPr lang="nl-NL" dirty="0" err="1"/>
              <a:t>bluezones</a:t>
            </a:r>
            <a:r>
              <a:rPr lang="nl-NL" dirty="0"/>
              <a:t>.</a:t>
            </a:r>
          </a:p>
          <a:p>
            <a:pPr marL="457200" indent="-457200">
              <a:buFont typeface="+mj-lt"/>
              <a:buAutoNum type="arabicPeriod"/>
            </a:pPr>
            <a:r>
              <a:rPr lang="nl-NL" dirty="0"/>
              <a:t>Je kunt de relatie tussen stress, het brein en bewegen toelichten.</a:t>
            </a:r>
          </a:p>
          <a:p>
            <a:pPr marL="457200" indent="-457200">
              <a:buFont typeface="+mj-lt"/>
              <a:buAutoNum type="arabicPeriod"/>
            </a:pPr>
            <a:r>
              <a:rPr lang="nl-NL" dirty="0"/>
              <a:t>Nog stukje afronding van vorige week meetpunten voor gezondheid en de lenigheid meten</a:t>
            </a:r>
          </a:p>
          <a:p>
            <a:pPr marL="457200" indent="-457200">
              <a:buFont typeface="+mj-lt"/>
              <a:buAutoNum type="arabicPeriod"/>
            </a:pPr>
            <a:r>
              <a:rPr lang="nl-NL" dirty="0"/>
              <a:t>Je kunt een </a:t>
            </a:r>
            <a:r>
              <a:rPr lang="nl-NL" dirty="0" err="1"/>
              <a:t>workout</a:t>
            </a:r>
            <a:r>
              <a:rPr lang="nl-NL" dirty="0"/>
              <a:t> maken zonder materialen </a:t>
            </a:r>
          </a:p>
          <a:p>
            <a:pPr marL="457200" indent="-457200">
              <a:buFont typeface="+mj-lt"/>
              <a:buAutoNum type="arabicPeriod"/>
            </a:pPr>
            <a:endParaRPr lang="nl-NL" dirty="0"/>
          </a:p>
        </p:txBody>
      </p:sp>
    </p:spTree>
    <p:extLst>
      <p:ext uri="{BB962C8B-B14F-4D97-AF65-F5344CB8AC3E}">
        <p14:creationId xmlns:p14="http://schemas.microsoft.com/office/powerpoint/2010/main" val="402675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5014DE1B-FD50-40B1-A8A5-304666E7C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B41FE9-4F8F-4675-8668-D3330B371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container, illustratie&#10;&#10;Automatisch gegenereerde beschrijving">
            <a:extLst>
              <a:ext uri="{FF2B5EF4-FFF2-40B4-BE49-F238E27FC236}">
                <a16:creationId xmlns:a16="http://schemas.microsoft.com/office/drawing/2014/main" id="{19D04109-7516-AE4E-9C23-A65F927A7442}"/>
              </a:ext>
            </a:extLst>
          </p:cNvPr>
          <p:cNvPicPr>
            <a:picLocks noChangeAspect="1"/>
          </p:cNvPicPr>
          <p:nvPr/>
        </p:nvPicPr>
        <p:blipFill rotWithShape="1">
          <a:blip r:embed="rId2"/>
          <a:srcRect t="6934" b="13578"/>
          <a:stretch/>
        </p:blipFill>
        <p:spPr>
          <a:xfrm>
            <a:off x="798745" y="1637358"/>
            <a:ext cx="5136388" cy="3601925"/>
          </a:xfrm>
          <a:prstGeom prst="rect">
            <a:avLst/>
          </a:prstGeom>
        </p:spPr>
      </p:pic>
      <p:cxnSp>
        <p:nvCxnSpPr>
          <p:cNvPr id="31" name="Straight Connector 30">
            <a:extLst>
              <a:ext uri="{FF2B5EF4-FFF2-40B4-BE49-F238E27FC236}">
                <a16:creationId xmlns:a16="http://schemas.microsoft.com/office/drawing/2014/main" id="{E230929C-760C-4746-B0AE-0D09A78A88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038225"/>
            <a:ext cx="0" cy="47625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 binnen, schermafbeelding, persoon&#10;&#10;Automatisch gegenereerde beschrijving">
            <a:extLst>
              <a:ext uri="{FF2B5EF4-FFF2-40B4-BE49-F238E27FC236}">
                <a16:creationId xmlns:a16="http://schemas.microsoft.com/office/drawing/2014/main" id="{0B27C59D-DA01-8E49-A6F5-A974496B8F02}"/>
              </a:ext>
            </a:extLst>
          </p:cNvPr>
          <p:cNvPicPr>
            <a:picLocks noGrp="1" noChangeAspect="1"/>
          </p:cNvPicPr>
          <p:nvPr>
            <p:ph idx="1"/>
          </p:nvPr>
        </p:nvPicPr>
        <p:blipFill rotWithShape="1">
          <a:blip r:embed="rId3"/>
          <a:srcRect l="500" r="1820" b="2"/>
          <a:stretch/>
        </p:blipFill>
        <p:spPr>
          <a:xfrm>
            <a:off x="6256866" y="1637361"/>
            <a:ext cx="5136388" cy="3601919"/>
          </a:xfrm>
          <a:prstGeom prst="rect">
            <a:avLst/>
          </a:prstGeom>
        </p:spPr>
      </p:pic>
      <p:sp>
        <p:nvSpPr>
          <p:cNvPr id="9" name="Tekstvak 8">
            <a:extLst>
              <a:ext uri="{FF2B5EF4-FFF2-40B4-BE49-F238E27FC236}">
                <a16:creationId xmlns:a16="http://schemas.microsoft.com/office/drawing/2014/main" id="{F3BF8A5B-2CC0-0547-BF81-35A06B6861A9}"/>
              </a:ext>
            </a:extLst>
          </p:cNvPr>
          <p:cNvSpPr txBox="1"/>
          <p:nvPr/>
        </p:nvSpPr>
        <p:spPr>
          <a:xfrm>
            <a:off x="4381571" y="5404233"/>
            <a:ext cx="6098582" cy="1200329"/>
          </a:xfrm>
          <a:prstGeom prst="rect">
            <a:avLst/>
          </a:prstGeom>
          <a:noFill/>
        </p:spPr>
        <p:txBody>
          <a:bodyPr wrap="square">
            <a:spAutoFit/>
          </a:bodyPr>
          <a:lstStyle/>
          <a:p>
            <a:r>
              <a:rPr lang="nl-NL" dirty="0">
                <a:hlinkClick r:id="rId4"/>
              </a:rPr>
              <a:t>https://www.deondernemer.nl/corona/maatregelen/neuropsycholoog-erik-scherder-niet-sporten-17-uur-dan-onder-werktijd-sportscholen-dicht~3461205</a:t>
            </a:r>
            <a:endParaRPr lang="nl-NL" dirty="0"/>
          </a:p>
          <a:p>
            <a:endParaRPr lang="nl-NL" dirty="0"/>
          </a:p>
        </p:txBody>
      </p:sp>
    </p:spTree>
    <p:extLst>
      <p:ext uri="{BB962C8B-B14F-4D97-AF65-F5344CB8AC3E}">
        <p14:creationId xmlns:p14="http://schemas.microsoft.com/office/powerpoint/2010/main" val="160022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791198C4-9C5C-6145-93F1-A9356643E5A3}"/>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sz="4800"/>
              <a:t>Fabels</a:t>
            </a:r>
            <a:r>
              <a:rPr lang="en-US" sz="4800" dirty="0"/>
              <a:t> </a:t>
            </a:r>
            <a:r>
              <a:rPr lang="en-US" sz="4800"/>
              <a:t>en</a:t>
            </a:r>
            <a:r>
              <a:rPr lang="en-US" sz="4800" dirty="0"/>
              <a:t> </a:t>
            </a:r>
            <a:r>
              <a:rPr lang="en-US" sz="4800"/>
              <a:t>feiten</a:t>
            </a:r>
            <a:r>
              <a:rPr lang="en-US" sz="4800" dirty="0"/>
              <a:t> </a:t>
            </a:r>
            <a:r>
              <a:rPr lang="en-US" sz="4800"/>
              <a:t>vanuit</a:t>
            </a:r>
            <a:r>
              <a:rPr lang="en-US" sz="4800" dirty="0"/>
              <a:t> </a:t>
            </a:r>
            <a:r>
              <a:rPr lang="en-US" sz="4800"/>
              <a:t>onderzoek</a:t>
            </a:r>
            <a:r>
              <a:rPr lang="en-US" sz="4800" dirty="0"/>
              <a:t>!</a:t>
            </a:r>
          </a:p>
        </p:txBody>
      </p:sp>
      <p:pic>
        <p:nvPicPr>
          <p:cNvPr id="32" name="Picture 31" descr="Abstracte vage openbare bibliotheek met boekenplanken">
            <a:extLst>
              <a:ext uri="{FF2B5EF4-FFF2-40B4-BE49-F238E27FC236}">
                <a16:creationId xmlns:a16="http://schemas.microsoft.com/office/drawing/2014/main" id="{70C163FF-6A5A-47C6-9A8B-A618F61033BD}"/>
              </a:ext>
            </a:extLst>
          </p:cNvPr>
          <p:cNvPicPr>
            <a:picLocks noChangeAspect="1"/>
          </p:cNvPicPr>
          <p:nvPr/>
        </p:nvPicPr>
        <p:blipFill rotWithShape="1">
          <a:blip r:embed="rId2"/>
          <a:srcRect l="16541" r="38880" b="-1"/>
          <a:stretch/>
        </p:blipFill>
        <p:spPr>
          <a:xfrm>
            <a:off x="20" y="10"/>
            <a:ext cx="4580077" cy="6857990"/>
          </a:xfrm>
          <a:prstGeom prst="rect">
            <a:avLst/>
          </a:prstGeom>
        </p:spPr>
      </p:pic>
      <p:cxnSp>
        <p:nvCxnSpPr>
          <p:cNvPr id="38" name="Straight Connector 37">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77FEB9B9-B9C5-D64B-826E-67AF9D1F9DBC}"/>
              </a:ext>
            </a:extLst>
          </p:cNvPr>
          <p:cNvSpPr>
            <a:spLocks noGrp="1"/>
          </p:cNvSpPr>
          <p:nvPr>
            <p:ph idx="1"/>
          </p:nvPr>
        </p:nvSpPr>
        <p:spPr>
          <a:xfrm>
            <a:off x="5172074" y="2108201"/>
            <a:ext cx="5983606" cy="4463193"/>
          </a:xfrm>
        </p:spPr>
        <p:txBody>
          <a:bodyPr vert="horz" lIns="0" tIns="45720" rIns="0" bIns="45720" rtlCol="0">
            <a:normAutofit lnSpcReduction="10000"/>
          </a:bodyPr>
          <a:lstStyle/>
          <a:p>
            <a:pPr marL="0" indent="0">
              <a:lnSpc>
                <a:spcPct val="90000"/>
              </a:lnSpc>
              <a:spcAft>
                <a:spcPts val="600"/>
              </a:spcAft>
              <a:buNone/>
            </a:pPr>
            <a:r>
              <a:rPr lang="en-US" dirty="0">
                <a:hlinkClick r:id="rId3"/>
              </a:rPr>
              <a:t>https://www.ad.nl/gezond/onderzoekers-doen-opmerkelijke-ontdekking-bepaalt-voeding-hoe-ziek-je-wordt-van-corona~adcd294a/</a:t>
            </a:r>
            <a:endParaRPr lang="en-US" dirty="0"/>
          </a:p>
          <a:p>
            <a:pPr>
              <a:lnSpc>
                <a:spcPct val="90000"/>
              </a:lnSpc>
              <a:spcAft>
                <a:spcPts val="600"/>
              </a:spcAft>
            </a:pPr>
            <a:r>
              <a:rPr lang="en-US" dirty="0">
                <a:hlinkClick r:id="rId4"/>
              </a:rPr>
              <a:t>https://gezondidee.mumc.nl/gezond-eten/corona-en-voeding-feiten-fabels</a:t>
            </a:r>
            <a:endParaRPr lang="en-US" dirty="0"/>
          </a:p>
          <a:p>
            <a:pPr>
              <a:lnSpc>
                <a:spcPct val="90000"/>
              </a:lnSpc>
              <a:spcAft>
                <a:spcPts val="600"/>
              </a:spcAft>
            </a:pPr>
            <a:r>
              <a:rPr lang="en-US" dirty="0">
                <a:hlinkClick r:id="rId5"/>
              </a:rPr>
              <a:t>https://www.quest.nl/mens/voeding/a34246234/voeding-vitamine-d-coronavirus/</a:t>
            </a:r>
            <a:endParaRPr lang="en-US" dirty="0"/>
          </a:p>
          <a:p>
            <a:pPr>
              <a:lnSpc>
                <a:spcPct val="90000"/>
              </a:lnSpc>
              <a:spcAft>
                <a:spcPts val="600"/>
              </a:spcAft>
            </a:pPr>
            <a:r>
              <a:rPr lang="en-US" dirty="0">
                <a:hlinkClick r:id="rId6"/>
              </a:rPr>
              <a:t>https://www.voedingscentrum.nl/nl/service/vraag-en-antwoord/gezonde-voeding-en-voedingsstoffen/beschermt-extra-vitamine-d-mij-tegen-luchtweginfecties-zoals-corona-.aspx</a:t>
            </a:r>
            <a:endParaRPr lang="en-US" dirty="0"/>
          </a:p>
          <a:p>
            <a:pPr>
              <a:lnSpc>
                <a:spcPct val="90000"/>
              </a:lnSpc>
              <a:spcAft>
                <a:spcPts val="600"/>
              </a:spcAft>
            </a:pPr>
            <a:r>
              <a:rPr lang="en-US" dirty="0">
                <a:hlinkClick r:id="rId7"/>
              </a:rPr>
              <a:t>https://www.vmt.nl/49262/opinie-verbreed-voedingsbeleid-in-tijden-van-pandemie</a:t>
            </a:r>
            <a:endParaRPr lang="en-US" dirty="0"/>
          </a:p>
          <a:p>
            <a:pPr>
              <a:lnSpc>
                <a:spcPct val="90000"/>
              </a:lnSpc>
              <a:spcAft>
                <a:spcPts val="600"/>
              </a:spcAft>
            </a:pPr>
            <a:endParaRPr lang="en-US" dirty="0"/>
          </a:p>
          <a:p>
            <a:pPr>
              <a:lnSpc>
                <a:spcPct val="90000"/>
              </a:lnSpc>
              <a:spcAft>
                <a:spcPts val="600"/>
              </a:spcAft>
            </a:pPr>
            <a:endParaRPr lang="en-US" dirty="0"/>
          </a:p>
          <a:p>
            <a:pPr>
              <a:lnSpc>
                <a:spcPct val="90000"/>
              </a:lnSpc>
              <a:spcAft>
                <a:spcPts val="600"/>
              </a:spcAft>
            </a:pPr>
            <a:endParaRPr lang="en-US" dirty="0"/>
          </a:p>
          <a:p>
            <a:pPr>
              <a:lnSpc>
                <a:spcPct val="90000"/>
              </a:lnSpc>
              <a:spcAft>
                <a:spcPts val="600"/>
              </a:spcAft>
            </a:pPr>
            <a:endParaRPr lang="en-US" dirty="0"/>
          </a:p>
          <a:p>
            <a:pPr>
              <a:lnSpc>
                <a:spcPct val="90000"/>
              </a:lnSpc>
              <a:spcAft>
                <a:spcPts val="600"/>
              </a:spcAft>
            </a:pPr>
            <a:endParaRPr lang="en-US" dirty="0"/>
          </a:p>
          <a:p>
            <a:pPr>
              <a:lnSpc>
                <a:spcPct val="90000"/>
              </a:lnSpc>
              <a:spcAft>
                <a:spcPts val="600"/>
              </a:spcAft>
            </a:pPr>
            <a:endParaRPr lang="en-US" dirty="0"/>
          </a:p>
        </p:txBody>
      </p:sp>
    </p:spTree>
    <p:extLst>
      <p:ext uri="{BB962C8B-B14F-4D97-AF65-F5344CB8AC3E}">
        <p14:creationId xmlns:p14="http://schemas.microsoft.com/office/powerpoint/2010/main" val="148633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8F7EEF-926F-344C-932B-7B6469A5A01E}"/>
              </a:ext>
            </a:extLst>
          </p:cNvPr>
          <p:cNvSpPr>
            <a:spLocks noGrp="1"/>
          </p:cNvSpPr>
          <p:nvPr>
            <p:ph type="title"/>
          </p:nvPr>
        </p:nvSpPr>
        <p:spPr>
          <a:xfrm>
            <a:off x="1036320" y="286603"/>
            <a:ext cx="10058400" cy="1450757"/>
          </a:xfrm>
        </p:spPr>
        <p:txBody>
          <a:bodyPr>
            <a:normAutofit/>
          </a:bodyPr>
          <a:lstStyle/>
          <a:p>
            <a:r>
              <a:rPr lang="nl-NL" dirty="0"/>
              <a:t>Bewegen en gezondheid</a:t>
            </a:r>
          </a:p>
        </p:txBody>
      </p:sp>
      <p:cxnSp>
        <p:nvCxnSpPr>
          <p:cNvPr id="12" name="Straight Connector 11">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fiets, buiten, transport&#10;&#10;Automatisch gegenereerde beschrijving">
            <a:extLst>
              <a:ext uri="{FF2B5EF4-FFF2-40B4-BE49-F238E27FC236}">
                <a16:creationId xmlns:a16="http://schemas.microsoft.com/office/drawing/2014/main" id="{DBFDF94F-B1E4-BB40-9958-CB06EE2AF3FF}"/>
              </a:ext>
            </a:extLst>
          </p:cNvPr>
          <p:cNvPicPr>
            <a:picLocks noChangeAspect="1"/>
          </p:cNvPicPr>
          <p:nvPr/>
        </p:nvPicPr>
        <p:blipFill rotWithShape="1">
          <a:blip r:embed="rId2"/>
          <a:srcRect l="2911" r="2" b="2"/>
          <a:stretch/>
        </p:blipFill>
        <p:spPr>
          <a:xfrm>
            <a:off x="1161535" y="2108200"/>
            <a:ext cx="3495807" cy="3600613"/>
          </a:xfrm>
          <a:prstGeom prst="rect">
            <a:avLst/>
          </a:prstGeom>
        </p:spPr>
      </p:pic>
      <p:sp>
        <p:nvSpPr>
          <p:cNvPr id="3" name="Tijdelijke aanduiding voor inhoud 2">
            <a:extLst>
              <a:ext uri="{FF2B5EF4-FFF2-40B4-BE49-F238E27FC236}">
                <a16:creationId xmlns:a16="http://schemas.microsoft.com/office/drawing/2014/main" id="{C733D88D-CDF0-5346-B8B7-D5590A774FA1}"/>
              </a:ext>
            </a:extLst>
          </p:cNvPr>
          <p:cNvSpPr>
            <a:spLocks noGrp="1"/>
          </p:cNvSpPr>
          <p:nvPr>
            <p:ph idx="1"/>
          </p:nvPr>
        </p:nvSpPr>
        <p:spPr>
          <a:xfrm>
            <a:off x="5248657" y="2108201"/>
            <a:ext cx="5846063" cy="3760891"/>
          </a:xfrm>
        </p:spPr>
        <p:txBody>
          <a:bodyPr>
            <a:normAutofit/>
          </a:bodyPr>
          <a:lstStyle/>
          <a:p>
            <a:r>
              <a:rPr lang="nl-NL" altLang="nl-NL">
                <a:hlinkClick r:id="rId3"/>
              </a:rPr>
              <a:t>https://youtu.be/FMwu3fjum1g</a:t>
            </a:r>
            <a:r>
              <a:rPr lang="nl-NL" altLang="nl-NL"/>
              <a:t> </a:t>
            </a:r>
          </a:p>
          <a:p>
            <a:endParaRPr lang="nl-NL" altLang="nl-NL"/>
          </a:p>
          <a:p>
            <a:endParaRPr lang="nl-NL" dirty="0"/>
          </a:p>
        </p:txBody>
      </p:sp>
      <p:sp>
        <p:nvSpPr>
          <p:cNvPr id="14" name="Rectangle 13">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91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3"/>
          <a:srcRect t="14339" b="16002"/>
          <a:stretch/>
        </p:blipFill>
        <p:spPr>
          <a:xfrm>
            <a:off x="0" y="430179"/>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2800" dirty="0"/>
              <a:t>Trends hypes in </a:t>
            </a:r>
            <a:r>
              <a:rPr lang="en-US" sz="2800" dirty="0" err="1"/>
              <a:t>voeding</a:t>
            </a:r>
            <a:r>
              <a:rPr lang="en-US" sz="2800" dirty="0"/>
              <a:t> </a:t>
            </a:r>
            <a:r>
              <a:rPr lang="en-US" sz="2800" dirty="0" err="1"/>
              <a:t>en</a:t>
            </a:r>
            <a:r>
              <a:rPr lang="en-US" sz="2800" dirty="0"/>
              <a:t> </a:t>
            </a:r>
            <a:r>
              <a:rPr lang="en-US" sz="2800" dirty="0" err="1"/>
              <a:t>beweging</a:t>
            </a:r>
            <a:r>
              <a:rPr lang="en-US" sz="2800" dirty="0"/>
              <a:t> </a:t>
            </a:r>
            <a:r>
              <a:rPr lang="en-US" sz="2800" dirty="0" err="1"/>
              <a:t>en</a:t>
            </a:r>
            <a:r>
              <a:rPr lang="en-US" sz="2800" dirty="0"/>
              <a:t> </a:t>
            </a:r>
            <a:r>
              <a:rPr lang="en-US" sz="2800" dirty="0" err="1"/>
              <a:t>zet</a:t>
            </a:r>
            <a:r>
              <a:rPr lang="en-US" sz="2800" dirty="0"/>
              <a:t> </a:t>
            </a:r>
            <a:r>
              <a:rPr lang="en-US" sz="2800" dirty="0" err="1"/>
              <a:t>deze</a:t>
            </a:r>
            <a:r>
              <a:rPr lang="en-US" sz="2800" dirty="0"/>
              <a:t> in </a:t>
            </a:r>
            <a:r>
              <a:rPr lang="en-US" sz="2800" dirty="0" err="1"/>
              <a:t>een</a:t>
            </a:r>
            <a:r>
              <a:rPr lang="en-US" sz="2800" dirty="0"/>
              <a:t> PowerPoint. </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kstvak 4"/>
          <p:cNvSpPr txBox="1"/>
          <p:nvPr/>
        </p:nvSpPr>
        <p:spPr>
          <a:xfrm>
            <a:off x="525516" y="3417573"/>
            <a:ext cx="4593021" cy="2619839"/>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err="1">
                <a:ln>
                  <a:noFill/>
                </a:ln>
                <a:effectLst/>
                <a:uLnTx/>
                <a:uFillTx/>
              </a:rPr>
              <a:t>Welke</a:t>
            </a:r>
            <a:r>
              <a:rPr kumimoji="0" lang="en-US" b="0" i="0" u="none" strike="noStrike" cap="none" spc="0" normalizeH="0" baseline="0" noProof="0" dirty="0">
                <a:ln>
                  <a:noFill/>
                </a:ln>
                <a:effectLst/>
                <a:uLnTx/>
                <a:uFillTx/>
              </a:rPr>
              <a:t> ken </a:t>
            </a:r>
            <a:r>
              <a:rPr kumimoji="0" lang="en-US" b="0" i="0" u="none" strike="noStrike" cap="none" spc="0" normalizeH="0" baseline="0" noProof="0" dirty="0" err="1">
                <a:ln>
                  <a:noFill/>
                </a:ln>
                <a:effectLst/>
                <a:uLnTx/>
                <a:uFillTx/>
              </a:rPr>
              <a:t>jij</a:t>
            </a:r>
            <a:r>
              <a:rPr kumimoji="0" lang="en-US" b="0" i="0" u="none" strike="noStrike" cap="none" spc="0" normalizeH="0" baseline="0" noProof="0" dirty="0">
                <a:ln>
                  <a:noFill/>
                </a:ln>
                <a:effectLst/>
                <a:uLnTx/>
                <a:uFillTx/>
              </a:rPr>
              <a:t>?</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en-US" dirty="0"/>
              <a:t>Wat </a:t>
            </a:r>
            <a:r>
              <a:rPr lang="en-US" dirty="0" err="1"/>
              <a:t>staat</a:t>
            </a:r>
            <a:r>
              <a:rPr lang="en-US" dirty="0"/>
              <a:t> </a:t>
            </a:r>
            <a:r>
              <a:rPr lang="en-US" dirty="0" err="1"/>
              <a:t>centraal</a:t>
            </a:r>
            <a:r>
              <a:rPr lang="en-US" dirty="0"/>
              <a:t>?</a:t>
            </a:r>
          </a:p>
          <a:p>
            <a:pPr lvl="0" indent="-228600">
              <a:lnSpc>
                <a:spcPct val="90000"/>
              </a:lnSpc>
              <a:spcAft>
                <a:spcPts val="600"/>
              </a:spcAft>
              <a:buFont typeface="Arial" panose="020B0604020202020204" pitchFamily="34" charset="0"/>
              <a:buChar char="•"/>
              <a:defRPr/>
            </a:pPr>
            <a:r>
              <a:rPr lang="en-US" dirty="0" err="1"/>
              <a:t>Welke</a:t>
            </a:r>
            <a:r>
              <a:rPr lang="en-US" dirty="0"/>
              <a:t> trends in </a:t>
            </a:r>
            <a:r>
              <a:rPr lang="en-US" dirty="0" err="1"/>
              <a:t>leefstijlen</a:t>
            </a:r>
            <a:r>
              <a:rPr lang="en-US" dirty="0"/>
              <a:t>, </a:t>
            </a:r>
            <a:r>
              <a:rPr lang="en-US" dirty="0" err="1"/>
              <a:t>voedingshypes</a:t>
            </a:r>
            <a:r>
              <a:rPr lang="en-US" dirty="0"/>
              <a:t> </a:t>
            </a:r>
            <a:r>
              <a:rPr lang="en-US" dirty="0" err="1"/>
              <a:t>sluiten</a:t>
            </a:r>
            <a:r>
              <a:rPr lang="en-US" dirty="0"/>
              <a:t> </a:t>
            </a:r>
            <a:r>
              <a:rPr lang="en-US" dirty="0" err="1"/>
              <a:t>bij</a:t>
            </a:r>
            <a:r>
              <a:rPr lang="en-US" dirty="0"/>
              <a:t> de blue zones?</a:t>
            </a:r>
          </a:p>
        </p:txBody>
      </p:sp>
    </p:spTree>
    <p:extLst>
      <p:ext uri="{BB962C8B-B14F-4D97-AF65-F5344CB8AC3E}">
        <p14:creationId xmlns:p14="http://schemas.microsoft.com/office/powerpoint/2010/main" val="368896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09D3B-2A52-1B45-A429-C0686782162C}"/>
              </a:ext>
            </a:extLst>
          </p:cNvPr>
          <p:cNvSpPr>
            <a:spLocks noGrp="1"/>
          </p:cNvSpPr>
          <p:nvPr>
            <p:ph type="title"/>
          </p:nvPr>
        </p:nvSpPr>
        <p:spPr/>
        <p:txBody>
          <a:bodyPr/>
          <a:lstStyle/>
          <a:p>
            <a:r>
              <a:rPr lang="nl-NL" dirty="0"/>
              <a:t>Wat bevindingen</a:t>
            </a:r>
          </a:p>
        </p:txBody>
      </p:sp>
      <p:sp>
        <p:nvSpPr>
          <p:cNvPr id="3" name="Tijdelijke aanduiding voor inhoud 2">
            <a:extLst>
              <a:ext uri="{FF2B5EF4-FFF2-40B4-BE49-F238E27FC236}">
                <a16:creationId xmlns:a16="http://schemas.microsoft.com/office/drawing/2014/main" id="{FE4E743E-AE5C-6542-AB59-77E8A6817629}"/>
              </a:ext>
            </a:extLst>
          </p:cNvPr>
          <p:cNvSpPr>
            <a:spLocks noGrp="1"/>
          </p:cNvSpPr>
          <p:nvPr>
            <p:ph idx="1"/>
          </p:nvPr>
        </p:nvSpPr>
        <p:spPr/>
        <p:txBody>
          <a:bodyPr/>
          <a:lstStyle/>
          <a:p>
            <a:r>
              <a:rPr lang="nl-NL" dirty="0">
                <a:hlinkClick r:id="rId2"/>
              </a:rPr>
              <a:t>https://www.vmt.nl/51767/universiteit-maastricht-dagelijkse-consumptie-van-drinkbare-groente-en-fruitmixen-verhoogt-weestand-tegen-hart-en-vaatziekten</a:t>
            </a:r>
            <a:endParaRPr lang="nl-NL" dirty="0"/>
          </a:p>
          <a:p>
            <a:r>
              <a:rPr lang="nl-NL" dirty="0">
                <a:hlinkClick r:id="rId3"/>
              </a:rPr>
              <a:t>https://www.vmt.nl/50266/voedingsdeskundigen-ontwikkelen-vegan-schijf-van-vijf</a:t>
            </a:r>
            <a:endParaRPr lang="nl-NL" dirty="0"/>
          </a:p>
          <a:p>
            <a:endParaRPr lang="nl-NL" dirty="0"/>
          </a:p>
        </p:txBody>
      </p:sp>
    </p:spTree>
    <p:extLst>
      <p:ext uri="{BB962C8B-B14F-4D97-AF65-F5344CB8AC3E}">
        <p14:creationId xmlns:p14="http://schemas.microsoft.com/office/powerpoint/2010/main" val="414406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1312664" y="76025"/>
            <a:ext cx="110782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2122 MON LA3 LS Ontwikkelingen gezonde leefstijl</a:t>
            </a:r>
            <a:endParaRPr kumimoji="0" lang="nl-NL" sz="20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endParaRPr>
          </a:p>
        </p:txBody>
      </p:sp>
      <p:sp>
        <p:nvSpPr>
          <p:cNvPr id="6" name="Text Box 7"/>
          <p:cNvSpPr txBox="1">
            <a:spLocks noChangeArrowheads="1"/>
          </p:cNvSpPr>
          <p:nvPr/>
        </p:nvSpPr>
        <p:spPr bwMode="auto">
          <a:xfrm>
            <a:off x="1319036" y="748643"/>
            <a:ext cx="5402322"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Leerdoel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Na het maken van dit leerarrangement ben je in staat om de laatste ontwikkeling op het gebied van een gezonde leefstijl toe te lichten, hoe bedrijven hier op in spelen en welke rol de overheid als het gaat om gezonde leefstijl van de Nederlandse bevolking. Dit geeft je mogelijk ideeën voor je eigen onderneming.</a:t>
            </a:r>
          </a:p>
        </p:txBody>
      </p:sp>
      <p:sp>
        <p:nvSpPr>
          <p:cNvPr id="9" name="Text Box 14"/>
          <p:cNvSpPr txBox="1">
            <a:spLocks noChangeArrowheads="1"/>
          </p:cNvSpPr>
          <p:nvPr/>
        </p:nvSpPr>
        <p:spPr bwMode="auto">
          <a:xfrm>
            <a:off x="7772020" y="3306340"/>
            <a:ext cx="3933074" cy="830997"/>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Bronnen</a:t>
            </a: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Lesse</a:t>
            </a: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n lifestyle</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Lijst met interessante boeken en website vanuit de</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les lifestyle</a:t>
            </a:r>
          </a:p>
        </p:txBody>
      </p:sp>
      <p:pic>
        <p:nvPicPr>
          <p:cNvPr id="12" name="Afbeelding 11"/>
          <p:cNvPicPr>
            <a:picLocks noChangeAspect="1"/>
          </p:cNvPicPr>
          <p:nvPr/>
        </p:nvPicPr>
        <p:blipFill>
          <a:blip r:embed="rId4"/>
          <a:stretch>
            <a:fillRect/>
          </a:stretch>
        </p:blipFill>
        <p:spPr>
          <a:xfrm>
            <a:off x="7283461" y="878004"/>
            <a:ext cx="363917" cy="263054"/>
          </a:xfrm>
          <a:prstGeom prst="rect">
            <a:avLst/>
          </a:prstGeom>
        </p:spPr>
      </p:pic>
      <p:pic>
        <p:nvPicPr>
          <p:cNvPr id="13" name="Afbeelding 12"/>
          <p:cNvPicPr>
            <a:picLocks noChangeAspect="1"/>
          </p:cNvPicPr>
          <p:nvPr/>
        </p:nvPicPr>
        <p:blipFill>
          <a:blip r:embed="rId5"/>
          <a:stretch>
            <a:fillRect/>
          </a:stretch>
        </p:blipFill>
        <p:spPr>
          <a:xfrm>
            <a:off x="7332089" y="3329164"/>
            <a:ext cx="315289" cy="290796"/>
          </a:xfrm>
          <a:prstGeom prst="rect">
            <a:avLst/>
          </a:prstGeom>
        </p:spPr>
      </p:pic>
      <p:pic>
        <p:nvPicPr>
          <p:cNvPr id="15" name="Afbeelding 14"/>
          <p:cNvPicPr>
            <a:picLocks noChangeAspect="1"/>
          </p:cNvPicPr>
          <p:nvPr/>
        </p:nvPicPr>
        <p:blipFill rotWithShape="1">
          <a:blip r:embed="rId6"/>
          <a:srcRect l="17050" t="33024" r="61669" b="30375"/>
          <a:stretch/>
        </p:blipFill>
        <p:spPr>
          <a:xfrm>
            <a:off x="7355165" y="2479732"/>
            <a:ext cx="292213" cy="263054"/>
          </a:xfrm>
          <a:prstGeom prst="rect">
            <a:avLst/>
          </a:prstGeom>
        </p:spPr>
      </p:pic>
      <p:pic>
        <p:nvPicPr>
          <p:cNvPr id="16" name="Afbeelding 15"/>
          <p:cNvPicPr>
            <a:picLocks noChangeAspect="1"/>
          </p:cNvPicPr>
          <p:nvPr/>
        </p:nvPicPr>
        <p:blipFill>
          <a:blip r:embed="rId7"/>
          <a:stretch>
            <a:fillRect/>
          </a:stretch>
        </p:blipFill>
        <p:spPr>
          <a:xfrm>
            <a:off x="914401" y="3619960"/>
            <a:ext cx="299030" cy="416301"/>
          </a:xfrm>
          <a:prstGeom prst="rect">
            <a:avLst/>
          </a:prstGeom>
        </p:spPr>
      </p:pic>
      <p:pic>
        <p:nvPicPr>
          <p:cNvPr id="17" name="Afbeelding 16"/>
          <p:cNvPicPr>
            <a:picLocks noChangeAspect="1"/>
          </p:cNvPicPr>
          <p:nvPr/>
        </p:nvPicPr>
        <p:blipFill>
          <a:blip r:embed="rId8"/>
          <a:stretch>
            <a:fillRect/>
          </a:stretch>
        </p:blipFill>
        <p:spPr>
          <a:xfrm>
            <a:off x="914401" y="1702251"/>
            <a:ext cx="256221" cy="321303"/>
          </a:xfrm>
          <a:prstGeom prst="rect">
            <a:avLst/>
          </a:prstGeom>
        </p:spPr>
      </p:pic>
      <p:pic>
        <p:nvPicPr>
          <p:cNvPr id="18" name="Afbeelding 17"/>
          <p:cNvPicPr>
            <a:picLocks noChangeAspect="1"/>
          </p:cNvPicPr>
          <p:nvPr/>
        </p:nvPicPr>
        <p:blipFill rotWithShape="1">
          <a:blip r:embed="rId9"/>
          <a:srcRect l="21805" r="10840"/>
          <a:stretch/>
        </p:blipFill>
        <p:spPr>
          <a:xfrm>
            <a:off x="865458" y="685797"/>
            <a:ext cx="363917" cy="476511"/>
          </a:xfrm>
          <a:prstGeom prst="rect">
            <a:avLst/>
          </a:prstGeom>
        </p:spPr>
      </p:pic>
      <p:sp>
        <p:nvSpPr>
          <p:cNvPr id="19" name="Text Box 9"/>
          <p:cNvSpPr txBox="1">
            <a:spLocks noChangeArrowheads="1"/>
          </p:cNvSpPr>
          <p:nvPr/>
        </p:nvSpPr>
        <p:spPr bwMode="auto">
          <a:xfrm>
            <a:off x="1338073" y="3721838"/>
            <a:ext cx="5408693" cy="18004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6213" marR="0" lvl="0" indent="-176213" algn="l" defTabSz="914400" rtl="0" eaLnBrk="1" fontAlgn="auto" latinLnBrk="0" hangingPunct="1">
              <a:lnSpc>
                <a:spcPct val="100000"/>
              </a:lnSpc>
              <a:spcBef>
                <a:spcPct val="50000"/>
              </a:spcBef>
              <a:spcAft>
                <a:spcPts val="0"/>
              </a:spcAft>
              <a:buClrTx/>
              <a:buSzTx/>
              <a:buFontTx/>
              <a:buNone/>
              <a:tabLst>
                <a:tab pos="176213" algn="l"/>
                <a:tab pos="1163638" algn="l"/>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Stappen</a:t>
            </a:r>
            <a:r>
              <a:rPr kumimoji="0" lang="nl-NL" sz="1100" b="1" i="0" u="none" strike="noStrike" kern="1200" cap="none" spc="0" normalizeH="0" baseline="0" noProof="0" dirty="0">
                <a:ln>
                  <a:noFill/>
                </a:ln>
                <a:solidFill>
                  <a:srgbClr val="CCFF33"/>
                </a:solidFill>
                <a:effectLst/>
                <a:uLnTx/>
                <a:uFillTx/>
                <a:latin typeface="Arial" charset="0"/>
                <a:ea typeface="ＭＳ Ｐゴシック" pitchFamily="36" charset="-128"/>
                <a:cs typeface="+mn-cs"/>
              </a:rPr>
              <a:t>	</a:t>
            </a:r>
            <a:r>
              <a:rPr kumimoji="0" lang="nl-NL" sz="11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Ga op zoek naar de onderwerpen die rol spelen bij gezonde leefstijl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Ga op zoek naar de trends aangaande de bovengenoemde onderwerpen.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Zoek per onderwerp l minimaal 2 bedrijven die hier op inspelen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Ga op zoek naar betrouwbare bronnen wat de overheid doet om een gezonde leefstijl te stimuleren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Geef afsluitend je persoonlijke mening over de zaken die je hebt gevonden.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Gebruik voor alle zaken betrouwbare bronnen en zorg ook voor een goede bronvermelding volgens de APA richtlijnen.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endPar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sp>
        <p:nvSpPr>
          <p:cNvPr id="20" name="Text Box 17"/>
          <p:cNvSpPr txBox="1">
            <a:spLocks noChangeArrowheads="1"/>
          </p:cNvSpPr>
          <p:nvPr/>
        </p:nvSpPr>
        <p:spPr bwMode="auto">
          <a:xfrm>
            <a:off x="7772020" y="870622"/>
            <a:ext cx="3933074" cy="1461939"/>
          </a:xfrm>
          <a:prstGeom prst="rect">
            <a:avLst/>
          </a:prstGeom>
          <a:noFill/>
          <a:ln w="9525">
            <a:solidFill>
              <a:schemeClr val="tx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Samenwerken</a:t>
            </a:r>
            <a:r>
              <a:rPr kumimoji="0" lang="nl-NL" sz="11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Dit product maak je alleen.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Lever je product in via Teams</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wordt een groepje feedback </a:t>
            </a:r>
            <a:r>
              <a:rPr kumimoji="0" lang="nl-NL" sz="11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friends</a:t>
            </a: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geplaatst</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Geef feedback op de producten van anderen en ontvang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Beschrijf in je reflectieverslag hoe je het feedback geven ervaren hebt. </a:t>
            </a:r>
          </a:p>
        </p:txBody>
      </p:sp>
      <p:sp>
        <p:nvSpPr>
          <p:cNvPr id="21" name="Text Box 8"/>
          <p:cNvSpPr txBox="1">
            <a:spLocks noChangeArrowheads="1"/>
          </p:cNvSpPr>
          <p:nvPr/>
        </p:nvSpPr>
        <p:spPr bwMode="auto">
          <a:xfrm>
            <a:off x="1338073" y="1964928"/>
            <a:ext cx="5408693" cy="1292662"/>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Product </a:t>
            </a:r>
            <a:r>
              <a:rPr kumimoji="0" lang="nl-NL" sz="1100" b="1" i="0" u="none" strike="noStrike" kern="1200" cap="none" spc="0" normalizeH="0" baseline="0" noProof="0" dirty="0">
                <a:ln>
                  <a:noFill/>
                </a:ln>
                <a:solidFill>
                  <a:srgbClr val="0099FF"/>
                </a:solidFill>
                <a:effectLst/>
                <a:uLnTx/>
                <a:uFillTx/>
                <a:latin typeface="Arial" charset="0"/>
                <a:ea typeface="ＭＳ Ｐゴシック" pitchFamily="36"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Een interessant artikel waar je de volgende onderwerpen in verwerkt: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Welke onderwerpen spelen een rol bij een gezond leefstijl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Welke trends kun je vinden bij deze onderwerpen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Op welke wijze geven bedrijven hier invulling aan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Welke rol speelt de overheid bij een gezonde leefstijl van Nederlanders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Geef als laatste jouw persoonlijke mening</a:t>
            </a:r>
          </a:p>
        </p:txBody>
      </p:sp>
      <p:sp>
        <p:nvSpPr>
          <p:cNvPr id="23" name="Text Box 14"/>
          <p:cNvSpPr txBox="1">
            <a:spLocks noChangeArrowheads="1"/>
          </p:cNvSpPr>
          <p:nvPr/>
        </p:nvSpPr>
        <p:spPr bwMode="auto">
          <a:xfrm>
            <a:off x="7772020" y="2474458"/>
            <a:ext cx="3933074" cy="615553"/>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&amp; Tijd</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Specialisatie lessen lifestyle</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Deadline: 19-01-2022</a:t>
            </a:r>
            <a:endParaRPr kumimoji="0" lang="nl-NL" sz="1100" b="0" i="0" u="none" strike="noStrike" kern="1200" cap="none" spc="0" normalizeH="0" baseline="0" noProof="0" dirty="0">
              <a:ln>
                <a:noFill/>
              </a:ln>
              <a:solidFill>
                <a:srgbClr val="FF0000"/>
              </a:solidFill>
              <a:effectLst/>
              <a:uLnTx/>
              <a:uFillTx/>
              <a:latin typeface="Arial" charset="0"/>
              <a:ea typeface="Calibri" pitchFamily="34" charset="0"/>
              <a:cs typeface="Arial" charset="0"/>
            </a:endParaRPr>
          </a:p>
        </p:txBody>
      </p:sp>
    </p:spTree>
    <p:extLst>
      <p:ext uri="{BB962C8B-B14F-4D97-AF65-F5344CB8AC3E}">
        <p14:creationId xmlns:p14="http://schemas.microsoft.com/office/powerpoint/2010/main" val="251155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97" y="1842677"/>
            <a:ext cx="3502474" cy="26204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6"/>
          <p:cNvPicPr/>
          <p:nvPr/>
        </p:nvPicPr>
        <p:blipFill>
          <a:blip r:embed="rId4">
            <a:extLst>
              <a:ext uri="{28A0092B-C50C-407E-A947-70E740481C1C}">
                <a14:useLocalDpi xmlns:a14="http://schemas.microsoft.com/office/drawing/2010/main" val="0"/>
              </a:ext>
            </a:extLst>
          </a:blip>
          <a:srcRect/>
          <a:stretch>
            <a:fillRect/>
          </a:stretch>
        </p:blipFill>
        <p:spPr bwMode="auto">
          <a:xfrm>
            <a:off x="186797" y="4794190"/>
            <a:ext cx="2960988" cy="1767152"/>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028" y="1815880"/>
            <a:ext cx="7288557" cy="1788521"/>
          </a:xfrm>
          <a:prstGeom prst="rect">
            <a:avLst/>
          </a:prstGeom>
        </p:spPr>
      </p:pic>
      <p:sp>
        <p:nvSpPr>
          <p:cNvPr id="6" name="Titel 5"/>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Meetpunten gezondheid</a:t>
            </a:r>
          </a:p>
        </p:txBody>
      </p:sp>
      <p:pic>
        <p:nvPicPr>
          <p:cNvPr id="3" name="Afbeelding 2" descr="Afbeelding met pentekening&#10;&#10;Automatisch gegenereerde beschrijving">
            <a:extLst>
              <a:ext uri="{FF2B5EF4-FFF2-40B4-BE49-F238E27FC236}">
                <a16:creationId xmlns:a16="http://schemas.microsoft.com/office/drawing/2014/main" id="{E7B67CD0-C6F7-FC4F-9E8F-40076A3FB58A}"/>
              </a:ext>
            </a:extLst>
          </p:cNvPr>
          <p:cNvPicPr>
            <a:picLocks noChangeAspect="1"/>
          </p:cNvPicPr>
          <p:nvPr/>
        </p:nvPicPr>
        <p:blipFill>
          <a:blip r:embed="rId6"/>
          <a:stretch>
            <a:fillRect/>
          </a:stretch>
        </p:blipFill>
        <p:spPr>
          <a:xfrm>
            <a:off x="8451173" y="4147859"/>
            <a:ext cx="2266996" cy="2434148"/>
          </a:xfrm>
          <a:prstGeom prst="rect">
            <a:avLst/>
          </a:prstGeom>
        </p:spPr>
      </p:pic>
      <p:sp>
        <p:nvSpPr>
          <p:cNvPr id="2" name="Rechthoek 1">
            <a:extLst>
              <a:ext uri="{FF2B5EF4-FFF2-40B4-BE49-F238E27FC236}">
                <a16:creationId xmlns:a16="http://schemas.microsoft.com/office/drawing/2014/main" id="{26225D3D-E1FB-C148-B481-C3E429E72BBF}"/>
              </a:ext>
            </a:extLst>
          </p:cNvPr>
          <p:cNvSpPr/>
          <p:nvPr/>
        </p:nvSpPr>
        <p:spPr>
          <a:xfrm>
            <a:off x="4364028" y="4147859"/>
            <a:ext cx="406104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Hoe meten we de middelomtrek en BMI?</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734772"/>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393620"/>
      </a:dk2>
      <a:lt2>
        <a:srgbClr val="E8E2E5"/>
      </a:lt2>
      <a:accent1>
        <a:srgbClr val="31B779"/>
      </a:accent1>
      <a:accent2>
        <a:srgbClr val="26BA37"/>
      </a:accent2>
      <a:accent3>
        <a:srgbClr val="59B631"/>
      </a:accent3>
      <a:accent4>
        <a:srgbClr val="86AD23"/>
      </a:accent4>
      <a:accent5>
        <a:srgbClr val="B3A230"/>
      </a:accent5>
      <a:accent6>
        <a:srgbClr val="C46E28"/>
      </a:accent6>
      <a:hlink>
        <a:srgbClr val="83862C"/>
      </a:hlink>
      <a:folHlink>
        <a:srgbClr val="7F7F7F"/>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3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531</Words>
  <Application>Microsoft Macintosh PowerPoint</Application>
  <PresentationFormat>Breedbeeld</PresentationFormat>
  <Paragraphs>66</Paragraphs>
  <Slides>10</Slides>
  <Notes>3</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10</vt:i4>
      </vt:variant>
    </vt:vector>
  </HeadingPairs>
  <TitlesOfParts>
    <vt:vector size="18" baseType="lpstr">
      <vt:lpstr>Arial</vt:lpstr>
      <vt:lpstr>Bookman Old Style</vt:lpstr>
      <vt:lpstr>Calibri</vt:lpstr>
      <vt:lpstr>Calibri Light</vt:lpstr>
      <vt:lpstr>Franklin Gothic Book</vt:lpstr>
      <vt:lpstr>RetrospectVTI</vt:lpstr>
      <vt:lpstr>3_Kantoorthema</vt:lpstr>
      <vt:lpstr>1_Kantoorthema</vt:lpstr>
      <vt:lpstr>Lifestyle</vt:lpstr>
      <vt:lpstr>Leerdoelen vandaag</vt:lpstr>
      <vt:lpstr>PowerPoint-presentatie</vt:lpstr>
      <vt:lpstr>Fabels en feiten vanuit onderzoek!</vt:lpstr>
      <vt:lpstr>Bewegen en gezondheid</vt:lpstr>
      <vt:lpstr>Trends hypes in voeding en beweging en zet deze in een PowerPoint. </vt:lpstr>
      <vt:lpstr>Wat bevindingen</vt:lpstr>
      <vt:lpstr>PowerPoint-presentatie</vt:lpstr>
      <vt:lpstr>Meetpunten gezondheid</vt:lpstr>
      <vt:lpstr>Lenigheid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dc:title>
  <dc:creator>Mariska de Rouw</dc:creator>
  <cp:lastModifiedBy>Mariska de Rouw</cp:lastModifiedBy>
  <cp:revision>7</cp:revision>
  <dcterms:created xsi:type="dcterms:W3CDTF">2020-11-27T07:36:18Z</dcterms:created>
  <dcterms:modified xsi:type="dcterms:W3CDTF">2021-12-02T15:35:43Z</dcterms:modified>
</cp:coreProperties>
</file>